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4" r:id="rId6"/>
    <p:sldId id="263" r:id="rId7"/>
    <p:sldId id="262" r:id="rId8"/>
    <p:sldId id="266" r:id="rId9"/>
    <p:sldId id="265" r:id="rId10"/>
    <p:sldId id="271" r:id="rId11"/>
    <p:sldId id="267" r:id="rId12"/>
    <p:sldId id="268" r:id="rId13"/>
    <p:sldId id="270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401B1A-93F4-4588-B3A2-A057503A1A8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29C5AE-E86A-4FDA-A3E6-5136DC749047}">
      <dgm:prSet phldrT="[Текст]"/>
      <dgm:spPr/>
      <dgm:t>
        <a:bodyPr/>
        <a:lstStyle/>
        <a:p>
          <a:r>
            <a:rPr lang="mn-MN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Үйл ажиллагаа</a:t>
          </a:r>
          <a:endParaRPr lang="ru-RU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FC10E75-59D3-4793-87FC-1BC1F451724C}" type="parTrans" cxnId="{27B3FA10-7ED8-428B-9590-22E369CEB156}">
      <dgm:prSet/>
      <dgm:spPr/>
      <dgm:t>
        <a:bodyPr/>
        <a:lstStyle/>
        <a:p>
          <a:endParaRPr lang="ru-RU"/>
        </a:p>
      </dgm:t>
    </dgm:pt>
    <dgm:pt modelId="{7D431E6D-5562-4B63-AE25-5C40FFEC4C09}" type="sibTrans" cxnId="{27B3FA10-7ED8-428B-9590-22E369CEB156}">
      <dgm:prSet/>
      <dgm:spPr/>
      <dgm:t>
        <a:bodyPr/>
        <a:lstStyle/>
        <a:p>
          <a:endParaRPr lang="ru-RU"/>
        </a:p>
      </dgm:t>
    </dgm:pt>
    <dgm:pt modelId="{C9DF4D9C-6363-480E-B380-4DE894765842}">
      <dgm:prSet phldrT="[Текст]"/>
      <dgm:spPr/>
      <dgm:t>
        <a:bodyPr/>
        <a:lstStyle/>
        <a:p>
          <a:r>
            <a:rPr lang="mn-MN" dirty="0">
              <a:latin typeface="Arial" pitchFamily="34" charset="0"/>
              <a:cs typeface="Arial" pitchFamily="34" charset="0"/>
            </a:rPr>
            <a:t>Санхүүгийн нөөц</a:t>
          </a:r>
        </a:p>
        <a:p>
          <a:r>
            <a:rPr lang="mn-MN" dirty="0">
              <a:latin typeface="Arial" pitchFamily="34" charset="0"/>
              <a:cs typeface="Arial" pitchFamily="34" charset="0"/>
            </a:rPr>
            <a:t>/ дотоод хяналт /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9160DBF9-5BEF-4C3A-AFAB-0751389995F9}" type="parTrans" cxnId="{0D0C6663-0EA0-4E4F-B394-4D8FC08C1D88}">
      <dgm:prSet/>
      <dgm:spPr/>
      <dgm:t>
        <a:bodyPr/>
        <a:lstStyle/>
        <a:p>
          <a:endParaRPr lang="ru-RU"/>
        </a:p>
      </dgm:t>
    </dgm:pt>
    <dgm:pt modelId="{627E5AF2-2DC6-4F74-85C7-DD0C6FCC0622}" type="sibTrans" cxnId="{0D0C6663-0EA0-4E4F-B394-4D8FC08C1D88}">
      <dgm:prSet/>
      <dgm:spPr/>
      <dgm:t>
        <a:bodyPr/>
        <a:lstStyle/>
        <a:p>
          <a:endParaRPr lang="ru-RU"/>
        </a:p>
      </dgm:t>
    </dgm:pt>
    <dgm:pt modelId="{B24C4881-0488-4F15-88EE-9856A88F3850}">
      <dgm:prSet phldrT="[Текст]"/>
      <dgm:spPr/>
      <dgm:t>
        <a:bodyPr/>
        <a:lstStyle/>
        <a:p>
          <a:r>
            <a:rPr lang="mn-MN" dirty="0">
              <a:latin typeface="Arial" pitchFamily="34" charset="0"/>
              <a:cs typeface="Arial" pitchFamily="34" charset="0"/>
            </a:rPr>
            <a:t>Хүний нөөц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608CCEB6-8F61-4265-8AE4-BAA7BC9749B4}" type="parTrans" cxnId="{B738A4EF-041F-4FE0-82AF-3EAE8C49F98E}">
      <dgm:prSet/>
      <dgm:spPr/>
      <dgm:t>
        <a:bodyPr/>
        <a:lstStyle/>
        <a:p>
          <a:endParaRPr lang="ru-RU"/>
        </a:p>
      </dgm:t>
    </dgm:pt>
    <dgm:pt modelId="{F43B81CA-906F-41AD-92AE-2C015A628A99}" type="sibTrans" cxnId="{B738A4EF-041F-4FE0-82AF-3EAE8C49F98E}">
      <dgm:prSet/>
      <dgm:spPr/>
      <dgm:t>
        <a:bodyPr/>
        <a:lstStyle/>
        <a:p>
          <a:endParaRPr lang="ru-RU"/>
        </a:p>
      </dgm:t>
    </dgm:pt>
    <dgm:pt modelId="{3D360BD3-E9EF-4A41-AC17-F4A3B1A95A07}">
      <dgm:prSet phldrT="[Текст]"/>
      <dgm:spPr/>
      <dgm:t>
        <a:bodyPr/>
        <a:lstStyle/>
        <a:p>
          <a:r>
            <a:rPr lang="mn-MN" dirty="0">
              <a:latin typeface="Arial" pitchFamily="34" charset="0"/>
              <a:cs typeface="Arial" pitchFamily="34" charset="0"/>
            </a:rPr>
            <a:t>Байгууллагын хөгжил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9A4997D1-AB7F-457E-B3CA-E138AB1F1AD3}" type="parTrans" cxnId="{55D96819-7C76-42B1-A2F3-FE37261ABC02}">
      <dgm:prSet/>
      <dgm:spPr/>
      <dgm:t>
        <a:bodyPr/>
        <a:lstStyle/>
        <a:p>
          <a:endParaRPr lang="ru-RU"/>
        </a:p>
      </dgm:t>
    </dgm:pt>
    <dgm:pt modelId="{97A2D077-D395-4251-8E6B-4FA922872E1A}" type="sibTrans" cxnId="{55D96819-7C76-42B1-A2F3-FE37261ABC02}">
      <dgm:prSet/>
      <dgm:spPr/>
      <dgm:t>
        <a:bodyPr/>
        <a:lstStyle/>
        <a:p>
          <a:endParaRPr lang="ru-RU"/>
        </a:p>
      </dgm:t>
    </dgm:pt>
    <dgm:pt modelId="{C53E5BE5-EB6B-4E82-AABB-D105D35FC70C}" type="pres">
      <dgm:prSet presAssocID="{C8401B1A-93F4-4588-B3A2-A057503A1A8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8C8C905-92A5-4D48-969B-8F121632F9B9}" type="pres">
      <dgm:prSet presAssocID="{3029C5AE-E86A-4FDA-A3E6-5136DC749047}" presName="hierRoot1" presStyleCnt="0"/>
      <dgm:spPr/>
    </dgm:pt>
    <dgm:pt modelId="{46B6ACA4-21A7-4ADD-B9ED-841AE0CADDB6}" type="pres">
      <dgm:prSet presAssocID="{3029C5AE-E86A-4FDA-A3E6-5136DC749047}" presName="composite" presStyleCnt="0"/>
      <dgm:spPr/>
    </dgm:pt>
    <dgm:pt modelId="{907D0A63-25FB-440F-B3F7-1AA2ACBD35ED}" type="pres">
      <dgm:prSet presAssocID="{3029C5AE-E86A-4FDA-A3E6-5136DC749047}" presName="background" presStyleLbl="node0" presStyleIdx="0" presStyleCnt="4"/>
      <dgm:spPr/>
    </dgm:pt>
    <dgm:pt modelId="{5647A935-0113-4739-8A1A-9AD3239B1A16}" type="pres">
      <dgm:prSet presAssocID="{3029C5AE-E86A-4FDA-A3E6-5136DC749047}" presName="text" presStyleLbl="fgAcc0" presStyleIdx="0" presStyleCnt="4">
        <dgm:presLayoutVars>
          <dgm:chPref val="3"/>
        </dgm:presLayoutVars>
      </dgm:prSet>
      <dgm:spPr/>
    </dgm:pt>
    <dgm:pt modelId="{9B97B17C-3483-4BCB-A5D7-B3ED7B4B37D9}" type="pres">
      <dgm:prSet presAssocID="{3029C5AE-E86A-4FDA-A3E6-5136DC749047}" presName="hierChild2" presStyleCnt="0"/>
      <dgm:spPr/>
    </dgm:pt>
    <dgm:pt modelId="{9ACB491A-8DA2-4A2F-B05E-20909C5BC844}" type="pres">
      <dgm:prSet presAssocID="{C9DF4D9C-6363-480E-B380-4DE894765842}" presName="hierRoot1" presStyleCnt="0"/>
      <dgm:spPr/>
    </dgm:pt>
    <dgm:pt modelId="{AE1D1552-B0A8-4713-8BCD-91191B4B7947}" type="pres">
      <dgm:prSet presAssocID="{C9DF4D9C-6363-480E-B380-4DE894765842}" presName="composite" presStyleCnt="0"/>
      <dgm:spPr/>
    </dgm:pt>
    <dgm:pt modelId="{637BF245-FFA8-482E-9FD2-6154B5E04309}" type="pres">
      <dgm:prSet presAssocID="{C9DF4D9C-6363-480E-B380-4DE894765842}" presName="background" presStyleLbl="node0" presStyleIdx="1" presStyleCnt="4"/>
      <dgm:spPr/>
    </dgm:pt>
    <dgm:pt modelId="{9B5831E3-8996-4B26-B8F6-5E1096DB649D}" type="pres">
      <dgm:prSet presAssocID="{C9DF4D9C-6363-480E-B380-4DE894765842}" presName="text" presStyleLbl="fgAcc0" presStyleIdx="1" presStyleCnt="4" custScaleX="111111" custScaleY="99035">
        <dgm:presLayoutVars>
          <dgm:chPref val="3"/>
        </dgm:presLayoutVars>
      </dgm:prSet>
      <dgm:spPr/>
    </dgm:pt>
    <dgm:pt modelId="{65E6C43E-F9E7-4F1E-9345-4D87C007383F}" type="pres">
      <dgm:prSet presAssocID="{C9DF4D9C-6363-480E-B380-4DE894765842}" presName="hierChild2" presStyleCnt="0"/>
      <dgm:spPr/>
    </dgm:pt>
    <dgm:pt modelId="{B426251D-C9E6-443C-A521-4673A00C749C}" type="pres">
      <dgm:prSet presAssocID="{B24C4881-0488-4F15-88EE-9856A88F3850}" presName="hierRoot1" presStyleCnt="0"/>
      <dgm:spPr/>
    </dgm:pt>
    <dgm:pt modelId="{3EFEBDAA-8FB9-44AE-B155-B247911478F3}" type="pres">
      <dgm:prSet presAssocID="{B24C4881-0488-4F15-88EE-9856A88F3850}" presName="composite" presStyleCnt="0"/>
      <dgm:spPr/>
    </dgm:pt>
    <dgm:pt modelId="{856D9415-D6B0-4698-A782-F6EEFCE5FFAB}" type="pres">
      <dgm:prSet presAssocID="{B24C4881-0488-4F15-88EE-9856A88F3850}" presName="background" presStyleLbl="node0" presStyleIdx="2" presStyleCnt="4"/>
      <dgm:spPr/>
    </dgm:pt>
    <dgm:pt modelId="{20343BD1-1F4A-44BB-8571-9EB99A584E59}" type="pres">
      <dgm:prSet presAssocID="{B24C4881-0488-4F15-88EE-9856A88F3850}" presName="text" presStyleLbl="fgAcc0" presStyleIdx="2" presStyleCnt="4">
        <dgm:presLayoutVars>
          <dgm:chPref val="3"/>
        </dgm:presLayoutVars>
      </dgm:prSet>
      <dgm:spPr/>
    </dgm:pt>
    <dgm:pt modelId="{ACEE74EF-289D-4DF2-821D-90EB43A1CA3A}" type="pres">
      <dgm:prSet presAssocID="{B24C4881-0488-4F15-88EE-9856A88F3850}" presName="hierChild2" presStyleCnt="0"/>
      <dgm:spPr/>
    </dgm:pt>
    <dgm:pt modelId="{1BC4254B-0A9D-4490-91F9-1328535A217D}" type="pres">
      <dgm:prSet presAssocID="{3D360BD3-E9EF-4A41-AC17-F4A3B1A95A07}" presName="hierRoot1" presStyleCnt="0"/>
      <dgm:spPr/>
    </dgm:pt>
    <dgm:pt modelId="{8D985AEA-C263-4DE8-A491-67D9BE48A23D}" type="pres">
      <dgm:prSet presAssocID="{3D360BD3-E9EF-4A41-AC17-F4A3B1A95A07}" presName="composite" presStyleCnt="0"/>
      <dgm:spPr/>
    </dgm:pt>
    <dgm:pt modelId="{503E9DBF-79D3-4F6A-A55E-50C06C74FE8D}" type="pres">
      <dgm:prSet presAssocID="{3D360BD3-E9EF-4A41-AC17-F4A3B1A95A07}" presName="background" presStyleLbl="node0" presStyleIdx="3" presStyleCnt="4"/>
      <dgm:spPr/>
    </dgm:pt>
    <dgm:pt modelId="{D09E942B-1F55-4709-8736-8F200198A134}" type="pres">
      <dgm:prSet presAssocID="{3D360BD3-E9EF-4A41-AC17-F4A3B1A95A07}" presName="text" presStyleLbl="fgAcc0" presStyleIdx="3" presStyleCnt="4">
        <dgm:presLayoutVars>
          <dgm:chPref val="3"/>
        </dgm:presLayoutVars>
      </dgm:prSet>
      <dgm:spPr/>
    </dgm:pt>
    <dgm:pt modelId="{B48212CC-F2EF-4E2C-88B8-A40D91572137}" type="pres">
      <dgm:prSet presAssocID="{3D360BD3-E9EF-4A41-AC17-F4A3B1A95A07}" presName="hierChild2" presStyleCnt="0"/>
      <dgm:spPr/>
    </dgm:pt>
  </dgm:ptLst>
  <dgm:cxnLst>
    <dgm:cxn modelId="{27B3FA10-7ED8-428B-9590-22E369CEB156}" srcId="{C8401B1A-93F4-4588-B3A2-A057503A1A8C}" destId="{3029C5AE-E86A-4FDA-A3E6-5136DC749047}" srcOrd="0" destOrd="0" parTransId="{EFC10E75-59D3-4793-87FC-1BC1F451724C}" sibTransId="{7D431E6D-5562-4B63-AE25-5C40FFEC4C09}"/>
    <dgm:cxn modelId="{55D96819-7C76-42B1-A2F3-FE37261ABC02}" srcId="{C8401B1A-93F4-4588-B3A2-A057503A1A8C}" destId="{3D360BD3-E9EF-4A41-AC17-F4A3B1A95A07}" srcOrd="3" destOrd="0" parTransId="{9A4997D1-AB7F-457E-B3CA-E138AB1F1AD3}" sibTransId="{97A2D077-D395-4251-8E6B-4FA922872E1A}"/>
    <dgm:cxn modelId="{97352236-08DF-411C-B629-64D8BBB41234}" type="presOf" srcId="{C9DF4D9C-6363-480E-B380-4DE894765842}" destId="{9B5831E3-8996-4B26-B8F6-5E1096DB649D}" srcOrd="0" destOrd="0" presId="urn:microsoft.com/office/officeart/2005/8/layout/hierarchy1"/>
    <dgm:cxn modelId="{F9F9C83B-CEB0-434F-95AF-6E85FCEC603C}" type="presOf" srcId="{3029C5AE-E86A-4FDA-A3E6-5136DC749047}" destId="{5647A935-0113-4739-8A1A-9AD3239B1A16}" srcOrd="0" destOrd="0" presId="urn:microsoft.com/office/officeart/2005/8/layout/hierarchy1"/>
    <dgm:cxn modelId="{0D0C6663-0EA0-4E4F-B394-4D8FC08C1D88}" srcId="{C8401B1A-93F4-4588-B3A2-A057503A1A8C}" destId="{C9DF4D9C-6363-480E-B380-4DE894765842}" srcOrd="1" destOrd="0" parTransId="{9160DBF9-5BEF-4C3A-AFAB-0751389995F9}" sibTransId="{627E5AF2-2DC6-4F74-85C7-DD0C6FCC0622}"/>
    <dgm:cxn modelId="{8CF53067-0E67-4D70-9C53-8C1AB0ECE550}" type="presOf" srcId="{C8401B1A-93F4-4588-B3A2-A057503A1A8C}" destId="{C53E5BE5-EB6B-4E82-AABB-D105D35FC70C}" srcOrd="0" destOrd="0" presId="urn:microsoft.com/office/officeart/2005/8/layout/hierarchy1"/>
    <dgm:cxn modelId="{BF645259-F1D3-4CE4-8E4E-9A7801F12879}" type="presOf" srcId="{3D360BD3-E9EF-4A41-AC17-F4A3B1A95A07}" destId="{D09E942B-1F55-4709-8736-8F200198A134}" srcOrd="0" destOrd="0" presId="urn:microsoft.com/office/officeart/2005/8/layout/hierarchy1"/>
    <dgm:cxn modelId="{B738A4EF-041F-4FE0-82AF-3EAE8C49F98E}" srcId="{C8401B1A-93F4-4588-B3A2-A057503A1A8C}" destId="{B24C4881-0488-4F15-88EE-9856A88F3850}" srcOrd="2" destOrd="0" parTransId="{608CCEB6-8F61-4265-8AE4-BAA7BC9749B4}" sibTransId="{F43B81CA-906F-41AD-92AE-2C015A628A99}"/>
    <dgm:cxn modelId="{E0E518F0-5FE6-408D-8EC8-4276AC257D13}" type="presOf" srcId="{B24C4881-0488-4F15-88EE-9856A88F3850}" destId="{20343BD1-1F4A-44BB-8571-9EB99A584E59}" srcOrd="0" destOrd="0" presId="urn:microsoft.com/office/officeart/2005/8/layout/hierarchy1"/>
    <dgm:cxn modelId="{3EC11364-33CD-42FA-8534-86486EF455B0}" type="presParOf" srcId="{C53E5BE5-EB6B-4E82-AABB-D105D35FC70C}" destId="{78C8C905-92A5-4D48-969B-8F121632F9B9}" srcOrd="0" destOrd="0" presId="urn:microsoft.com/office/officeart/2005/8/layout/hierarchy1"/>
    <dgm:cxn modelId="{7D8696D6-BF44-4B6A-95ED-AFCE90510D30}" type="presParOf" srcId="{78C8C905-92A5-4D48-969B-8F121632F9B9}" destId="{46B6ACA4-21A7-4ADD-B9ED-841AE0CADDB6}" srcOrd="0" destOrd="0" presId="urn:microsoft.com/office/officeart/2005/8/layout/hierarchy1"/>
    <dgm:cxn modelId="{8DFC4106-2422-41A8-B809-7A1E96A284C7}" type="presParOf" srcId="{46B6ACA4-21A7-4ADD-B9ED-841AE0CADDB6}" destId="{907D0A63-25FB-440F-B3F7-1AA2ACBD35ED}" srcOrd="0" destOrd="0" presId="urn:microsoft.com/office/officeart/2005/8/layout/hierarchy1"/>
    <dgm:cxn modelId="{89EC311A-4F99-4B03-8E62-2098A8F5F230}" type="presParOf" srcId="{46B6ACA4-21A7-4ADD-B9ED-841AE0CADDB6}" destId="{5647A935-0113-4739-8A1A-9AD3239B1A16}" srcOrd="1" destOrd="0" presId="urn:microsoft.com/office/officeart/2005/8/layout/hierarchy1"/>
    <dgm:cxn modelId="{8C439480-AF66-4FF4-A366-C77B754CD259}" type="presParOf" srcId="{78C8C905-92A5-4D48-969B-8F121632F9B9}" destId="{9B97B17C-3483-4BCB-A5D7-B3ED7B4B37D9}" srcOrd="1" destOrd="0" presId="urn:microsoft.com/office/officeart/2005/8/layout/hierarchy1"/>
    <dgm:cxn modelId="{CA91E59A-E927-42A8-B25B-FA099DE473AF}" type="presParOf" srcId="{C53E5BE5-EB6B-4E82-AABB-D105D35FC70C}" destId="{9ACB491A-8DA2-4A2F-B05E-20909C5BC844}" srcOrd="1" destOrd="0" presId="urn:microsoft.com/office/officeart/2005/8/layout/hierarchy1"/>
    <dgm:cxn modelId="{546F1047-5A74-4419-B42A-651EC9550AEF}" type="presParOf" srcId="{9ACB491A-8DA2-4A2F-B05E-20909C5BC844}" destId="{AE1D1552-B0A8-4713-8BCD-91191B4B7947}" srcOrd="0" destOrd="0" presId="urn:microsoft.com/office/officeart/2005/8/layout/hierarchy1"/>
    <dgm:cxn modelId="{88417766-D963-42AF-A180-BF9C1CCAB4B2}" type="presParOf" srcId="{AE1D1552-B0A8-4713-8BCD-91191B4B7947}" destId="{637BF245-FFA8-482E-9FD2-6154B5E04309}" srcOrd="0" destOrd="0" presId="urn:microsoft.com/office/officeart/2005/8/layout/hierarchy1"/>
    <dgm:cxn modelId="{F65DB4B4-0216-429F-B5D5-0DDF664C64BB}" type="presParOf" srcId="{AE1D1552-B0A8-4713-8BCD-91191B4B7947}" destId="{9B5831E3-8996-4B26-B8F6-5E1096DB649D}" srcOrd="1" destOrd="0" presId="urn:microsoft.com/office/officeart/2005/8/layout/hierarchy1"/>
    <dgm:cxn modelId="{33A9FCEB-89DB-4F6C-93E2-0D2816E9589D}" type="presParOf" srcId="{9ACB491A-8DA2-4A2F-B05E-20909C5BC844}" destId="{65E6C43E-F9E7-4F1E-9345-4D87C007383F}" srcOrd="1" destOrd="0" presId="urn:microsoft.com/office/officeart/2005/8/layout/hierarchy1"/>
    <dgm:cxn modelId="{A523BB4A-0CD7-4012-A22B-0E597D2D0C85}" type="presParOf" srcId="{C53E5BE5-EB6B-4E82-AABB-D105D35FC70C}" destId="{B426251D-C9E6-443C-A521-4673A00C749C}" srcOrd="2" destOrd="0" presId="urn:microsoft.com/office/officeart/2005/8/layout/hierarchy1"/>
    <dgm:cxn modelId="{A083E21A-CFB1-4F6D-AA99-E790EF2E33C1}" type="presParOf" srcId="{B426251D-C9E6-443C-A521-4673A00C749C}" destId="{3EFEBDAA-8FB9-44AE-B155-B247911478F3}" srcOrd="0" destOrd="0" presId="urn:microsoft.com/office/officeart/2005/8/layout/hierarchy1"/>
    <dgm:cxn modelId="{17172D8C-4044-463E-AA1D-518EA128E1BB}" type="presParOf" srcId="{3EFEBDAA-8FB9-44AE-B155-B247911478F3}" destId="{856D9415-D6B0-4698-A782-F6EEFCE5FFAB}" srcOrd="0" destOrd="0" presId="urn:microsoft.com/office/officeart/2005/8/layout/hierarchy1"/>
    <dgm:cxn modelId="{24FB423F-5220-4B7B-9ED6-6D2F456DA1C9}" type="presParOf" srcId="{3EFEBDAA-8FB9-44AE-B155-B247911478F3}" destId="{20343BD1-1F4A-44BB-8571-9EB99A584E59}" srcOrd="1" destOrd="0" presId="urn:microsoft.com/office/officeart/2005/8/layout/hierarchy1"/>
    <dgm:cxn modelId="{8C3400F6-6643-417C-A77F-4E09A0911B04}" type="presParOf" srcId="{B426251D-C9E6-443C-A521-4673A00C749C}" destId="{ACEE74EF-289D-4DF2-821D-90EB43A1CA3A}" srcOrd="1" destOrd="0" presId="urn:microsoft.com/office/officeart/2005/8/layout/hierarchy1"/>
    <dgm:cxn modelId="{674B8C77-781B-408B-8F6B-DD93B652C497}" type="presParOf" srcId="{C53E5BE5-EB6B-4E82-AABB-D105D35FC70C}" destId="{1BC4254B-0A9D-4490-91F9-1328535A217D}" srcOrd="3" destOrd="0" presId="urn:microsoft.com/office/officeart/2005/8/layout/hierarchy1"/>
    <dgm:cxn modelId="{450224F4-7A9F-471C-8C63-BE7EAD9E1843}" type="presParOf" srcId="{1BC4254B-0A9D-4490-91F9-1328535A217D}" destId="{8D985AEA-C263-4DE8-A491-67D9BE48A23D}" srcOrd="0" destOrd="0" presId="urn:microsoft.com/office/officeart/2005/8/layout/hierarchy1"/>
    <dgm:cxn modelId="{36ADE517-AADD-4D05-99F8-A55498781E3B}" type="presParOf" srcId="{8D985AEA-C263-4DE8-A491-67D9BE48A23D}" destId="{503E9DBF-79D3-4F6A-A55E-50C06C74FE8D}" srcOrd="0" destOrd="0" presId="urn:microsoft.com/office/officeart/2005/8/layout/hierarchy1"/>
    <dgm:cxn modelId="{997382F9-7C4B-4394-945E-04056A30FE73}" type="presParOf" srcId="{8D985AEA-C263-4DE8-A491-67D9BE48A23D}" destId="{D09E942B-1F55-4709-8736-8F200198A134}" srcOrd="1" destOrd="0" presId="urn:microsoft.com/office/officeart/2005/8/layout/hierarchy1"/>
    <dgm:cxn modelId="{DD7C9971-8774-417C-8541-7492F411E3A7}" type="presParOf" srcId="{1BC4254B-0A9D-4490-91F9-1328535A217D}" destId="{B48212CC-F2EF-4E2C-88B8-A40D9157213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D0A63-25FB-440F-B3F7-1AA2ACBD35ED}">
      <dsp:nvSpPr>
        <dsp:cNvPr id="0" name=""/>
        <dsp:cNvSpPr/>
      </dsp:nvSpPr>
      <dsp:spPr>
        <a:xfrm>
          <a:off x="4019" y="1483129"/>
          <a:ext cx="1681683" cy="10678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7A935-0113-4739-8A1A-9AD3239B1A16}">
      <dsp:nvSpPr>
        <dsp:cNvPr id="0" name=""/>
        <dsp:cNvSpPr/>
      </dsp:nvSpPr>
      <dsp:spPr>
        <a:xfrm>
          <a:off x="190873" y="1660640"/>
          <a:ext cx="1681683" cy="10678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1600" b="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Үйл ажиллагаа</a:t>
          </a:r>
          <a:endParaRPr lang="ru-RU" sz="16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22150" y="1691917"/>
        <a:ext cx="1619129" cy="1005314"/>
      </dsp:txXfrm>
    </dsp:sp>
    <dsp:sp modelId="{637BF245-FFA8-482E-9FD2-6154B5E04309}">
      <dsp:nvSpPr>
        <dsp:cNvPr id="0" name=""/>
        <dsp:cNvSpPr/>
      </dsp:nvSpPr>
      <dsp:spPr>
        <a:xfrm>
          <a:off x="2059410" y="1483129"/>
          <a:ext cx="1868535" cy="10575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5831E3-8996-4B26-B8F6-5E1096DB649D}">
      <dsp:nvSpPr>
        <dsp:cNvPr id="0" name=""/>
        <dsp:cNvSpPr/>
      </dsp:nvSpPr>
      <dsp:spPr>
        <a:xfrm>
          <a:off x="2246263" y="1660640"/>
          <a:ext cx="1868535" cy="10575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1600" kern="1200" dirty="0">
              <a:latin typeface="Arial" pitchFamily="34" charset="0"/>
              <a:cs typeface="Arial" pitchFamily="34" charset="0"/>
            </a:rPr>
            <a:t>Санхүүгийн нөөц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1600" kern="1200" dirty="0">
              <a:latin typeface="Arial" pitchFamily="34" charset="0"/>
              <a:cs typeface="Arial" pitchFamily="34" charset="0"/>
            </a:rPr>
            <a:t>/ дотоод хяналт /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2277238" y="1691615"/>
        <a:ext cx="1806585" cy="995614"/>
      </dsp:txXfrm>
    </dsp:sp>
    <dsp:sp modelId="{856D9415-D6B0-4698-A782-F6EEFCE5FFAB}">
      <dsp:nvSpPr>
        <dsp:cNvPr id="0" name=""/>
        <dsp:cNvSpPr/>
      </dsp:nvSpPr>
      <dsp:spPr>
        <a:xfrm>
          <a:off x="4301652" y="1483129"/>
          <a:ext cx="1681683" cy="10678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43BD1-1F4A-44BB-8571-9EB99A584E59}">
      <dsp:nvSpPr>
        <dsp:cNvPr id="0" name=""/>
        <dsp:cNvSpPr/>
      </dsp:nvSpPr>
      <dsp:spPr>
        <a:xfrm>
          <a:off x="4488506" y="1660640"/>
          <a:ext cx="1681683" cy="10678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1600" kern="1200" dirty="0">
              <a:latin typeface="Arial" pitchFamily="34" charset="0"/>
              <a:cs typeface="Arial" pitchFamily="34" charset="0"/>
            </a:rPr>
            <a:t>Хүний нөөц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4519783" y="1691917"/>
        <a:ext cx="1619129" cy="1005314"/>
      </dsp:txXfrm>
    </dsp:sp>
    <dsp:sp modelId="{503E9DBF-79D3-4F6A-A55E-50C06C74FE8D}">
      <dsp:nvSpPr>
        <dsp:cNvPr id="0" name=""/>
        <dsp:cNvSpPr/>
      </dsp:nvSpPr>
      <dsp:spPr>
        <a:xfrm>
          <a:off x="6357043" y="1483129"/>
          <a:ext cx="1681683" cy="10678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E942B-1F55-4709-8736-8F200198A134}">
      <dsp:nvSpPr>
        <dsp:cNvPr id="0" name=""/>
        <dsp:cNvSpPr/>
      </dsp:nvSpPr>
      <dsp:spPr>
        <a:xfrm>
          <a:off x="6543897" y="1660640"/>
          <a:ext cx="1681683" cy="10678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1600" kern="1200" dirty="0">
              <a:latin typeface="Arial" pitchFamily="34" charset="0"/>
              <a:cs typeface="Arial" pitchFamily="34" charset="0"/>
            </a:rPr>
            <a:t>Байгууллагын хөгжил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6575174" y="1691917"/>
        <a:ext cx="1619129" cy="1005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8458-5D05-4B44-AD3B-27F465FBD0D6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914A-FBA6-43CC-94E9-B56C6D913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8458-5D05-4B44-AD3B-27F465FBD0D6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914A-FBA6-43CC-94E9-B56C6D913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8458-5D05-4B44-AD3B-27F465FBD0D6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914A-FBA6-43CC-94E9-B56C6D913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8458-5D05-4B44-AD3B-27F465FBD0D6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914A-FBA6-43CC-94E9-B56C6D913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8458-5D05-4B44-AD3B-27F465FBD0D6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914A-FBA6-43CC-94E9-B56C6D913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8458-5D05-4B44-AD3B-27F465FBD0D6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914A-FBA6-43CC-94E9-B56C6D913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8458-5D05-4B44-AD3B-27F465FBD0D6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914A-FBA6-43CC-94E9-B56C6D913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8458-5D05-4B44-AD3B-27F465FBD0D6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914A-FBA6-43CC-94E9-B56C6D913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8458-5D05-4B44-AD3B-27F465FBD0D6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914A-FBA6-43CC-94E9-B56C6D913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8458-5D05-4B44-AD3B-27F465FBD0D6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914A-FBA6-43CC-94E9-B56C6D913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8458-5D05-4B44-AD3B-27F465FBD0D6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914A-FBA6-43CC-94E9-B56C6D913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58458-5D05-4B44-AD3B-27F465FBD0D6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B914A-FBA6-43CC-94E9-B56C6D913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http://naog.gov.mn/cfs/files/images/76JjqXDs2LhH866tQ?token=eyJhdXRoVG9rZW4iOiJISEJvYmQ1WVNRcEtHWkhDTkNraGpwWUYwQ0RlQVU3U1UwTW9fZEFMckY4In0%3D&amp;store=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42976" y="3200400"/>
            <a:ext cx="7143800" cy="1857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САНХҮҮГИЙН ЗОХИОН БАЙГУУЛАЛТ, ДОТООД ХЯНАЛТ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6" name="Picture 2" descr="head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2362200" cy="1035341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934200" y="5715000"/>
            <a:ext cx="2362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Удирдлагын академи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n-MN" sz="24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ЭЗСУ-ын тэнхим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Багш</a:t>
            </a:r>
            <a:r>
              <a:rPr kumimoji="0" lang="mn-MN" sz="2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Б.Ганзориг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066800"/>
          </a:xfrm>
        </p:spPr>
        <p:txBody>
          <a:bodyPr>
            <a:normAutofit/>
          </a:bodyPr>
          <a:lstStyle/>
          <a:p>
            <a:pPr lvl="0" algn="ctr"/>
            <a:r>
              <a:rPr lang="mn-MN" sz="2400" dirty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Удирдлагын  хяналтад байх үндсэн талбарууд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362200"/>
          <a:ext cx="8229600" cy="421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rot="10800000" flipV="1">
            <a:off x="1905000" y="2286000"/>
            <a:ext cx="1905000" cy="13715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314700" y="2705100"/>
            <a:ext cx="1371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648200" y="2286000"/>
            <a:ext cx="6096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105400" y="2286000"/>
            <a:ext cx="20574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1219200"/>
            <a:ext cx="9144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381000" y="1600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n-M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УДИРДЛАГА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696200" cy="4221163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Монгол Улсын Засгийн Газрын 2011 оны Нийтлэг журам батлах тухай 311-р тогтоол</a:t>
            </a:r>
          </a:p>
          <a:p>
            <a:pPr algn="just">
              <a:buNone/>
            </a:pPr>
            <a:endParaRPr lang="mn-MN" sz="24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Аж ахуйн нэгж, байгууллагын үйл ажиллагаанд дотоод хяналт шалгалтыг зохион байгуулах нийтлэг журам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None/>
            </a:pPr>
            <a:endParaRPr lang="mn-MN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None/>
            </a:pPr>
            <a:endParaRPr lang="mn-MN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19200"/>
            <a:ext cx="9144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57200" y="214290"/>
            <a:ext cx="8229600" cy="1214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Дотоод хяналтын эрхзүйн зохицуулалт</a:t>
            </a:r>
            <a:br>
              <a:rPr kumimoji="0" lang="mn-M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4221163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1.4.1. </a:t>
            </a:r>
            <a:r>
              <a:rPr lang="mn-MN" sz="2400" dirty="0">
                <a:latin typeface="Arial" pitchFamily="34" charset="0"/>
                <a:cs typeface="Arial" pitchFamily="34" charset="0"/>
              </a:rPr>
              <a:t>Х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уульд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өөрөөр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заагаагүй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бол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яам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эрхлэх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ажлын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хүрээнд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нь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үйл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ажиллагаа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явуулж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байгаа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агентлаг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харьяа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бусад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байгууллага, аж ахуйн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нэгжид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мөрдөх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"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Дотоод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хяналт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шалгалтыг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зохион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байгуулах журам"-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ыг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Монгол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Улсын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сайд</a:t>
            </a:r>
            <a:r>
              <a:rPr lang="mn-MN" sz="2400" dirty="0">
                <a:latin typeface="Arial" pitchFamily="34" charset="0"/>
                <a:cs typeface="Arial" pitchFamily="34" charset="0"/>
              </a:rPr>
              <a:t> батална.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  </a:t>
            </a:r>
            <a:endParaRPr lang="mn-MN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1.4.2. </a:t>
            </a:r>
            <a:r>
              <a:rPr lang="mn-MN" sz="2400" dirty="0" err="1">
                <a:latin typeface="Arial" pitchFamily="34" charset="0"/>
                <a:cs typeface="Arial" pitchFamily="34" charset="0"/>
              </a:rPr>
              <a:t>Ө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өрийн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болон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доод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шатны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Засаг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даргын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ажлын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алба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харьяа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байгууллага, аж ахуйн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нэгжид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мөрдөх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"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Дотоод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хяналт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шалгалтыг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зохион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байгуулах журам"-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ыг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аймаг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нийслэлийн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Засаг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дарга</a:t>
            </a:r>
            <a:r>
              <a:rPr lang="mn-MN" sz="2400" dirty="0">
                <a:latin typeface="Arial" pitchFamily="34" charset="0"/>
                <a:cs typeface="Arial" pitchFamily="34" charset="0"/>
              </a:rPr>
              <a:t> батална.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mn-MN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19200"/>
            <a:ext cx="9144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57200" y="214290"/>
            <a:ext cx="8229600" cy="1214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ААНБ-ын үйл ажиллагаанд дотоод хяналт шалгалтыг зохион байгуулах нийтлэг журам</a:t>
            </a:r>
            <a:br>
              <a:rPr kumimoji="0" lang="mn-M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143000" y="2362200"/>
            <a:ext cx="7543800" cy="3763963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Дотоод хяналтын нэгж байгуулах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Хамт олны дунд үүсэх үл ойлголцол</a:t>
            </a:r>
            <a:endParaRPr lang="mn-MN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19200"/>
            <a:ext cx="9144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57200" y="214290"/>
            <a:ext cx="8229600" cy="1214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Дотоод хяналт шалгалтад анхаарах асуудал</a:t>
            </a:r>
            <a:br>
              <a:rPr kumimoji="0" lang="mn-M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28802"/>
            <a:ext cx="7909872" cy="1857388"/>
          </a:xfrm>
        </p:spPr>
        <p:txBody>
          <a:bodyPr>
            <a:normAutofit/>
          </a:bodyPr>
          <a:lstStyle/>
          <a:p>
            <a:pPr marL="800100" lvl="1" indent="-342900" algn="ctr"/>
            <a:r>
              <a:rPr lang="mn-MN" sz="3200" b="1" dirty="0">
                <a:latin typeface="Times New Roman" pitchFamily="18" charset="0"/>
                <a:cs typeface="Times New Roman" pitchFamily="18" charset="0"/>
              </a:rPr>
              <a:t>АНХААРАЛ ХАНДУУЛСАНД БАЯРЛАЛАА</a:t>
            </a:r>
          </a:p>
        </p:txBody>
      </p:sp>
      <p:grpSp>
        <p:nvGrpSpPr>
          <p:cNvPr id="3" name="Group 4"/>
          <p:cNvGrpSpPr/>
          <p:nvPr/>
        </p:nvGrpSpPr>
        <p:grpSpPr>
          <a:xfrm>
            <a:off x="-13855" y="1071546"/>
            <a:ext cx="9157855" cy="3636274"/>
            <a:chOff x="-13855" y="1071546"/>
            <a:chExt cx="9157855" cy="363627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-13855" y="1071546"/>
              <a:ext cx="9157855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-13855" y="4706232"/>
              <a:ext cx="9157855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728" y="1928802"/>
            <a:ext cx="7143800" cy="1857388"/>
          </a:xfrm>
        </p:spPr>
        <p:txBody>
          <a:bodyPr>
            <a:normAutofit/>
          </a:bodyPr>
          <a:lstStyle/>
          <a:p>
            <a:pPr marL="800100" lvl="1" indent="-342900" algn="ctr"/>
            <a:r>
              <a:rPr lang="mn-MN" sz="3200" b="1" dirty="0">
                <a:latin typeface="Times New Roman" pitchFamily="18" charset="0"/>
                <a:cs typeface="Times New Roman" pitchFamily="18" charset="0"/>
              </a:rPr>
              <a:t>Байгууллагын санхүүгийн зохион байгуулалт</a:t>
            </a:r>
          </a:p>
        </p:txBody>
      </p:sp>
      <p:grpSp>
        <p:nvGrpSpPr>
          <p:cNvPr id="3" name="Group 4"/>
          <p:cNvGrpSpPr/>
          <p:nvPr/>
        </p:nvGrpSpPr>
        <p:grpSpPr>
          <a:xfrm>
            <a:off x="-13855" y="1071546"/>
            <a:ext cx="9157855" cy="3636274"/>
            <a:chOff x="-13855" y="1071546"/>
            <a:chExt cx="9157855" cy="363627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-13855" y="1071546"/>
              <a:ext cx="9157855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-13855" y="4706232"/>
              <a:ext cx="9157855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algn="ctr"/>
            <a:r>
              <a:rPr lang="mn-MN" sz="2400" dirty="0">
                <a:latin typeface="Arial" pitchFamily="34" charset="0"/>
                <a:cs typeface="Arial" pitchFamily="34" charset="0"/>
              </a:rPr>
              <a:t>Төсвийн байгууллагын санхүүгийн </a:t>
            </a:r>
            <a:br>
              <a:rPr lang="mn-MN" sz="2400" dirty="0">
                <a:latin typeface="Arial" pitchFamily="34" charset="0"/>
                <a:cs typeface="Arial" pitchFamily="34" charset="0"/>
              </a:rPr>
            </a:br>
            <a:r>
              <a:rPr lang="mn-MN" sz="2400" dirty="0">
                <a:latin typeface="Arial" pitchFamily="34" charset="0"/>
                <a:cs typeface="Arial" pitchFamily="34" charset="0"/>
              </a:rPr>
              <a:t>удирдлагын зорилго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7496204" cy="4176714"/>
          </a:xfrm>
        </p:spPr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Төсвийн хөрөнгийг зөв, зохистой зарцуулах</a:t>
            </a:r>
          </a:p>
          <a:p>
            <a:pPr algn="just">
              <a:buBlip>
                <a:blip r:embed="rId2"/>
              </a:buBlip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Санхүүгийн тэнцвэрт байдлыг хангах</a:t>
            </a:r>
          </a:p>
          <a:p>
            <a:pPr algn="just">
              <a:buBlip>
                <a:blip r:embed="rId2"/>
              </a:buBlip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Хөрөнгө оруулалтын оновчтой хувилбар боловсруулан хэрэгжүүлэх</a:t>
            </a:r>
          </a:p>
          <a:p>
            <a:pPr algn="just">
              <a:buBlip>
                <a:blip r:embed="rId2"/>
              </a:buBlip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Өгөөжийг  нэмэгдүүлэх</a:t>
            </a:r>
          </a:p>
          <a:p>
            <a:pPr algn="just">
              <a:buBlip>
                <a:blip r:embed="rId2"/>
              </a:buBlip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Санхүүгийн дотоод хяналтыг сайжруулах</a:t>
            </a:r>
          </a:p>
          <a:p>
            <a:pPr algn="just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500174"/>
            <a:ext cx="9157855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219200" y="2057400"/>
            <a:ext cx="7467600" cy="4068763"/>
          </a:xfrm>
        </p:spPr>
        <p:txBody>
          <a:bodyPr>
            <a:normAutofit/>
          </a:bodyPr>
          <a:lstStyle/>
          <a:p>
            <a:pPr marL="457200" indent="-457200"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Төсөв төлөвлөлт</a:t>
            </a:r>
          </a:p>
          <a:p>
            <a:pPr marL="457200" indent="-457200"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Санхүүгийн мэдээлэл унших</a:t>
            </a:r>
          </a:p>
          <a:p>
            <a:pPr marL="457200" indent="-457200"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Зохистой түвшин</a:t>
            </a:r>
          </a:p>
          <a:p>
            <a:pPr marL="457200" indent="-457200" algn="just" eaLnBrk="1" hangingPunct="1">
              <a:lnSpc>
                <a:spcPct val="150000"/>
              </a:lnSpc>
              <a:buFont typeface="+mj-lt"/>
              <a:buAutoNum type="arabicPeriod"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19200"/>
            <a:ext cx="9144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57200" y="214290"/>
            <a:ext cx="8229600" cy="1214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Байгууллагын санхүүгийн </a:t>
            </a:r>
            <a:r>
              <a:rPr lang="mn-MN" sz="2400" dirty="0">
                <a:latin typeface="Arial" pitchFamily="34" charset="0"/>
                <a:ea typeface="+mj-ea"/>
                <a:cs typeface="Arial" pitchFamily="34" charset="0"/>
              </a:rPr>
              <a:t>удирдлагад анхаарах асуудал</a:t>
            </a:r>
            <a:br>
              <a:rPr kumimoji="0" lang="mn-M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3916363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lphaLcParenR"/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Байгууллагын алсын хараанд тулгуурлах</a:t>
            </a:r>
          </a:p>
          <a:p>
            <a:pPr marL="514350" indent="-514350" algn="just" eaLnBrk="1" hangingPunct="1">
              <a:lnSpc>
                <a:spcPct val="150000"/>
              </a:lnSpc>
              <a:buFont typeface="+mj-lt"/>
              <a:buAutoNum type="alphaLcParenR"/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Талуудын оролцоог хангах</a:t>
            </a:r>
          </a:p>
          <a:p>
            <a:pPr marL="514350" indent="-514350" algn="just" eaLnBrk="1" hangingPunct="1">
              <a:lnSpc>
                <a:spcPct val="150000"/>
              </a:lnSpc>
              <a:buFont typeface="+mj-lt"/>
              <a:buAutoNum type="alphaLcParenR"/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Хууль эрхзүй, стандартын хэм хэмжээнд суурилах</a:t>
            </a:r>
          </a:p>
          <a:p>
            <a:pPr marL="457200" indent="-457200" algn="just" eaLnBrk="1" hangingPunct="1">
              <a:lnSpc>
                <a:spcPct val="150000"/>
              </a:lnSpc>
              <a:buFont typeface="+mj-lt"/>
              <a:buAutoNum type="alphaLcParenR"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19200"/>
            <a:ext cx="9144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57200" y="214290"/>
            <a:ext cx="8229600" cy="1214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1. Төсөв төлөвлөлтөд анхаарах асуудал</a:t>
            </a:r>
            <a:br>
              <a:rPr kumimoji="0" lang="mn-M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4282" y="1676400"/>
            <a:ext cx="8715436" cy="518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2000" dirty="0">
                <a:latin typeface="Arial" pitchFamily="34" charset="0"/>
                <a:cs typeface="Arial" pitchFamily="34" charset="0"/>
              </a:rPr>
              <a:t>Санхүү байдлын тайлан</a:t>
            </a:r>
          </a:p>
          <a:p>
            <a:pPr>
              <a:buNone/>
            </a:pPr>
            <a:endParaRPr lang="mn-MN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mn-MN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38120" y="2350067"/>
          <a:ext cx="8248680" cy="41507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713">
                <a:tc>
                  <a:txBody>
                    <a:bodyPr/>
                    <a:lstStyle/>
                    <a:p>
                      <a:pPr algn="ctr"/>
                      <a:r>
                        <a:rPr lang="mn-MN" b="1" dirty="0">
                          <a:latin typeface="Arial" pitchFamily="34" charset="0"/>
                          <a:cs typeface="Arial" pitchFamily="34" charset="0"/>
                        </a:rPr>
                        <a:t>Хөрөнгө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b="1" dirty="0">
                          <a:latin typeface="Arial" pitchFamily="34" charset="0"/>
                          <a:cs typeface="Arial" pitchFamily="34" charset="0"/>
                        </a:rPr>
                        <a:t>Эх үүсвэр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7146">
                <a:tc>
                  <a:txBody>
                    <a:bodyPr/>
                    <a:lstStyle/>
                    <a:p>
                      <a:pPr marL="400050" lvl="0" indent="-400050" algn="l">
                        <a:buFont typeface="+mj-lt"/>
                        <a:buAutoNum type="romanUcPeriod"/>
                      </a:pPr>
                      <a:r>
                        <a:rPr lang="mn-MN" b="1" i="1" u="none" dirty="0">
                          <a:latin typeface="Arial" pitchFamily="34" charset="0"/>
                          <a:cs typeface="Arial" pitchFamily="34" charset="0"/>
                        </a:rPr>
                        <a:t>Эргэлтийн хөрөнгө </a:t>
                      </a:r>
                    </a:p>
                    <a:p>
                      <a:pPr marL="857250" lvl="1" indent="-400050" algn="l">
                        <a:buFont typeface="Arial" pitchFamily="34" charset="0"/>
                        <a:buChar char="•"/>
                      </a:pPr>
                      <a:r>
                        <a:rPr lang="mn-MN" u="none" dirty="0">
                          <a:latin typeface="Arial" pitchFamily="34" charset="0"/>
                          <a:cs typeface="Arial" pitchFamily="34" charset="0"/>
                        </a:rPr>
                        <a:t>Мөнгө, түүнтэй адилтгах хөрөнгө</a:t>
                      </a:r>
                    </a:p>
                    <a:p>
                      <a:pPr marL="857250" lvl="1" indent="-400050" algn="l">
                        <a:buFont typeface="Arial" pitchFamily="34" charset="0"/>
                        <a:buChar char="•"/>
                      </a:pPr>
                      <a:r>
                        <a:rPr lang="mn-MN" u="none" baseline="0" dirty="0">
                          <a:latin typeface="Arial" pitchFamily="34" charset="0"/>
                          <a:cs typeface="Arial" pitchFamily="34" charset="0"/>
                        </a:rPr>
                        <a:t>Авлага</a:t>
                      </a:r>
                    </a:p>
                    <a:p>
                      <a:pPr marL="857250" lvl="1" indent="-400050" algn="l">
                        <a:buFont typeface="Arial" pitchFamily="34" charset="0"/>
                        <a:buChar char="•"/>
                      </a:pPr>
                      <a:r>
                        <a:rPr lang="mn-MN" u="none" baseline="0" dirty="0">
                          <a:latin typeface="Arial" pitchFamily="34" charset="0"/>
                          <a:cs typeface="Arial" pitchFamily="34" charset="0"/>
                        </a:rPr>
                        <a:t>Бараа материал </a:t>
                      </a:r>
                    </a:p>
                    <a:p>
                      <a:pPr marL="857250" lvl="1" indent="-400050" algn="l">
                        <a:buFont typeface="Arial" pitchFamily="34" charset="0"/>
                        <a:buChar char="•"/>
                      </a:pPr>
                      <a:r>
                        <a:rPr lang="mn-MN" u="none" baseline="0" dirty="0">
                          <a:latin typeface="Arial" pitchFamily="34" charset="0"/>
                          <a:cs typeface="Arial" pitchFamily="34" charset="0"/>
                        </a:rPr>
                        <a:t>Бэлэн бүтээгдэхүүн</a:t>
                      </a:r>
                    </a:p>
                    <a:p>
                      <a:pPr marL="857250" lvl="1" indent="-400050" algn="l">
                        <a:buFont typeface="Arial" pitchFamily="34" charset="0"/>
                        <a:buChar char="•"/>
                      </a:pPr>
                      <a:r>
                        <a:rPr lang="mn-MN" u="none" baseline="0" dirty="0">
                          <a:latin typeface="Arial" pitchFamily="34" charset="0"/>
                          <a:cs typeface="Arial" pitchFamily="34" charset="0"/>
                        </a:rPr>
                        <a:t>Урьдчилж төлсөн зардал</a:t>
                      </a:r>
                      <a:endParaRPr lang="mn-MN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0" indent="-400050" algn="l">
                        <a:buFont typeface="+mj-lt"/>
                        <a:buAutoNum type="romanUcPeriod"/>
                      </a:pPr>
                      <a:r>
                        <a:rPr lang="mn-MN" b="1" i="1" dirty="0">
                          <a:latin typeface="Arial" pitchFamily="34" charset="0"/>
                          <a:cs typeface="Arial" pitchFamily="34" charset="0"/>
                        </a:rPr>
                        <a:t>Богино хугацааны өр төлбөр</a:t>
                      </a:r>
                    </a:p>
                    <a:p>
                      <a:pPr marL="857250" lvl="1" indent="-400050" algn="l">
                        <a:buFont typeface="Arial" pitchFamily="34" charset="0"/>
                        <a:buChar char="•"/>
                      </a:pPr>
                      <a:r>
                        <a:rPr lang="mn-MN" dirty="0">
                          <a:latin typeface="Arial" pitchFamily="34" charset="0"/>
                          <a:cs typeface="Arial" pitchFamily="34" charset="0"/>
                        </a:rPr>
                        <a:t>Цаг үеийн өр төлбөр </a:t>
                      </a:r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mn-MN" dirty="0">
                          <a:latin typeface="Arial" pitchFamily="34" charset="0"/>
                          <a:cs typeface="Arial" pitchFamily="34" charset="0"/>
                        </a:rPr>
                        <a:t>НД, ЭМД-ын өглөг</a:t>
                      </a:r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mn-MN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57250" lvl="1" indent="-400050" algn="l">
                        <a:buFont typeface="Arial" pitchFamily="34" charset="0"/>
                        <a:buChar char="•"/>
                      </a:pPr>
                      <a:r>
                        <a:rPr lang="mn-MN" dirty="0">
                          <a:latin typeface="Arial" pitchFamily="34" charset="0"/>
                          <a:cs typeface="Arial" pitchFamily="34" charset="0"/>
                        </a:rPr>
                        <a:t>Урьдчилж орсон орлого</a:t>
                      </a:r>
                    </a:p>
                    <a:p>
                      <a:pPr marL="857250" lvl="1" indent="-400050" algn="l">
                        <a:buFont typeface="Arial" pitchFamily="34" charset="0"/>
                        <a:buChar char="•"/>
                      </a:pPr>
                      <a:r>
                        <a:rPr lang="mn-MN" dirty="0">
                          <a:latin typeface="Arial" pitchFamily="34" charset="0"/>
                          <a:cs typeface="Arial" pitchFamily="34" charset="0"/>
                        </a:rPr>
                        <a:t>Богино хугацаат зээл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858">
                <a:tc rowSpan="2">
                  <a:txBody>
                    <a:bodyPr/>
                    <a:lstStyle/>
                    <a:p>
                      <a:pPr marL="400050" indent="-400050" algn="l">
                        <a:buFont typeface="+mj-lt"/>
                        <a:buAutoNum type="romanUcPeriod" startAt="2"/>
                      </a:pPr>
                      <a:r>
                        <a:rPr lang="mn-MN" b="1" i="1" u="none" dirty="0">
                          <a:latin typeface="Arial" pitchFamily="34" charset="0"/>
                          <a:cs typeface="Arial" pitchFamily="34" charset="0"/>
                        </a:rPr>
                        <a:t>Эргэлтийн</a:t>
                      </a:r>
                      <a:r>
                        <a:rPr lang="mn-MN" b="1" i="1" u="none" baseline="0" dirty="0">
                          <a:latin typeface="Arial" pitchFamily="34" charset="0"/>
                          <a:cs typeface="Arial" pitchFamily="34" charset="0"/>
                        </a:rPr>
                        <a:t> бус хөрөнгө</a:t>
                      </a:r>
                    </a:p>
                    <a:p>
                      <a:pPr marL="857250" lvl="1" indent="-400050" algn="l">
                        <a:buFont typeface="Arial" pitchFamily="34" charset="0"/>
                        <a:buChar char="•"/>
                      </a:pPr>
                      <a:r>
                        <a:rPr lang="mn-MN" u="none" baseline="0" dirty="0">
                          <a:latin typeface="Arial" pitchFamily="34" charset="0"/>
                          <a:cs typeface="Arial" pitchFamily="34" charset="0"/>
                        </a:rPr>
                        <a:t>Үндсэн хөрөнгө</a:t>
                      </a:r>
                    </a:p>
                    <a:p>
                      <a:pPr marL="857250" lvl="1" indent="-400050" algn="l">
                        <a:buFont typeface="Arial" pitchFamily="34" charset="0"/>
                        <a:buChar char="•"/>
                      </a:pPr>
                      <a:r>
                        <a:rPr lang="mn-MN" u="none" baseline="0" dirty="0">
                          <a:latin typeface="Arial" pitchFamily="34" charset="0"/>
                          <a:cs typeface="Arial" pitchFamily="34" charset="0"/>
                        </a:rPr>
                        <a:t>Бусад хөрөнгө</a:t>
                      </a:r>
                      <a:r>
                        <a:rPr lang="mn-MN" u="sng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mn-MN" u="none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0" indent="-400050" algn="l">
                        <a:buFont typeface="+mj-lt"/>
                        <a:buAutoNum type="romanUcPeriod" startAt="2"/>
                      </a:pPr>
                      <a:r>
                        <a:rPr lang="mn-MN" b="1" i="1" u="none" dirty="0">
                          <a:latin typeface="Arial" pitchFamily="34" charset="0"/>
                          <a:cs typeface="Arial" pitchFamily="34" charset="0"/>
                        </a:rPr>
                        <a:t>Урт хугацаат өр </a:t>
                      </a:r>
                    </a:p>
                    <a:p>
                      <a:pPr marL="857250" lvl="1" indent="-400050" algn="l">
                        <a:buFont typeface="Arial" pitchFamily="34" charset="0"/>
                        <a:buChar char="•"/>
                      </a:pPr>
                      <a:r>
                        <a:rPr lang="mn-MN" dirty="0">
                          <a:latin typeface="Arial" pitchFamily="34" charset="0"/>
                          <a:cs typeface="Arial" pitchFamily="34" charset="0"/>
                        </a:rPr>
                        <a:t>Урт хугацаат зээл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0516">
                <a:tc vMerge="1">
                  <a:txBody>
                    <a:bodyPr/>
                    <a:lstStyle/>
                    <a:p>
                      <a:pPr algn="l"/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0" indent="-400050" algn="l">
                        <a:buFont typeface="+mj-lt"/>
                        <a:buAutoNum type="romanUcPeriod" startAt="3"/>
                      </a:pPr>
                      <a:r>
                        <a:rPr lang="mn-MN" b="1" i="1" u="none" dirty="0">
                          <a:latin typeface="Arial" pitchFamily="34" charset="0"/>
                          <a:cs typeface="Arial" pitchFamily="34" charset="0"/>
                        </a:rPr>
                        <a:t>Эзэмшигчдийн өмч</a:t>
                      </a:r>
                    </a:p>
                    <a:p>
                      <a:pPr marL="857250" lvl="1" indent="-400050" algn="l">
                        <a:buFont typeface="Arial" pitchFamily="34" charset="0"/>
                        <a:buChar char="•"/>
                      </a:pPr>
                      <a:r>
                        <a:rPr lang="mn-MN" u="none" dirty="0">
                          <a:latin typeface="Arial" pitchFamily="34" charset="0"/>
                          <a:cs typeface="Arial" pitchFamily="34" charset="0"/>
                        </a:rPr>
                        <a:t>Хуримтлагдсан ашиг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0" y="1500174"/>
            <a:ext cx="9157855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Санхүүгийн мэдээлэл унших</a:t>
            </a:r>
            <a:br>
              <a:rPr kumimoji="0" lang="mn-M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1219200"/>
            <a:ext cx="9144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57200" y="214290"/>
            <a:ext cx="8229600" cy="1214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3. Зохистой түвшин</a:t>
            </a:r>
            <a:br>
              <a:rPr kumimoji="0" lang="mn-M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81200" y="2362200"/>
            <a:ext cx="6705600" cy="37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mn-M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Үрэлгэн байдал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Хэмнэлт </a:t>
            </a:r>
            <a:endParaRPr kumimoji="0" lang="mn-M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28802"/>
            <a:ext cx="7757472" cy="1857388"/>
          </a:xfrm>
        </p:spPr>
        <p:txBody>
          <a:bodyPr>
            <a:normAutofit/>
          </a:bodyPr>
          <a:lstStyle/>
          <a:p>
            <a:pPr marL="800100" lvl="1" indent="-342900" algn="ctr"/>
            <a:r>
              <a:rPr lang="mn-MN" sz="3200" b="1" dirty="0">
                <a:latin typeface="Times New Roman" pitchFamily="18" charset="0"/>
                <a:cs typeface="Times New Roman" pitchFamily="18" charset="0"/>
              </a:rPr>
              <a:t>Байгууллагын санхүүгийн дотоод хяналт</a:t>
            </a:r>
          </a:p>
        </p:txBody>
      </p:sp>
      <p:grpSp>
        <p:nvGrpSpPr>
          <p:cNvPr id="3" name="Group 4"/>
          <p:cNvGrpSpPr/>
          <p:nvPr/>
        </p:nvGrpSpPr>
        <p:grpSpPr>
          <a:xfrm>
            <a:off x="-13855" y="1071546"/>
            <a:ext cx="9157855" cy="3636274"/>
            <a:chOff x="-13855" y="1071546"/>
            <a:chExt cx="9157855" cy="363627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-13855" y="1071546"/>
              <a:ext cx="9157855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-13855" y="4706232"/>
              <a:ext cx="9157855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457200" indent="-457200" algn="ctr">
              <a:lnSpc>
                <a:spcPct val="150000"/>
              </a:lnSpc>
              <a:buNone/>
            </a:pPr>
            <a:r>
              <a:rPr lang="mn-MN" sz="2800" dirty="0">
                <a:latin typeface="Arial" pitchFamily="34" charset="0"/>
                <a:cs typeface="Arial" pitchFamily="34" charset="0"/>
              </a:rPr>
              <a:t>Дотоод хяналт, дотоод аудит ямар ялгаатай вэ?</a:t>
            </a:r>
          </a:p>
          <a:p>
            <a:pPr marL="457200" indent="-457200" algn="ctr" eaLnBrk="1" hangingPunct="1">
              <a:lnSpc>
                <a:spcPct val="150000"/>
              </a:lnSpc>
              <a:buFont typeface="+mj-lt"/>
              <a:buAutoNum type="arabicPeriod"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19200"/>
            <a:ext cx="9144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57200" y="214290"/>
            <a:ext cx="8229600" cy="1214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mn-MN" sz="2400" dirty="0">
                <a:latin typeface="Arial" pitchFamily="34" charset="0"/>
                <a:cs typeface="Arial" pitchFamily="34" charset="0"/>
              </a:rPr>
              <a:t>Дотоод хяналт ба дотоод аудит</a:t>
            </a:r>
            <a:br>
              <a:rPr kumimoji="0" lang="mn-M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280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PowerPoint Presentation</vt:lpstr>
      <vt:lpstr>Байгууллагын санхүүгийн зохион байгуулалт</vt:lpstr>
      <vt:lpstr>Төсвийн байгууллагын санхүүгийн  удирдлагын зорилго</vt:lpstr>
      <vt:lpstr>PowerPoint Presentation</vt:lpstr>
      <vt:lpstr>PowerPoint Presentation</vt:lpstr>
      <vt:lpstr>PowerPoint Presentation</vt:lpstr>
      <vt:lpstr>PowerPoint Presentation</vt:lpstr>
      <vt:lpstr>Байгууллагын санхүүгийн дотоод хяналт</vt:lpstr>
      <vt:lpstr>PowerPoint Presentation</vt:lpstr>
      <vt:lpstr>Удирдлагын  хяналтад байх үндсэн талбарууд </vt:lpstr>
      <vt:lpstr>PowerPoint Presentation</vt:lpstr>
      <vt:lpstr>PowerPoint Presentation</vt:lpstr>
      <vt:lpstr>PowerPoint Presentation</vt:lpstr>
      <vt:lpstr>АНХААРАЛ ХАНДУУЛСАНД БАЯРЛАЛАА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Ganzorig</dc:creator>
  <cp:lastModifiedBy>Tsend-Ayush Dorjgotov</cp:lastModifiedBy>
  <cp:revision>38</cp:revision>
  <dcterms:created xsi:type="dcterms:W3CDTF">2018-04-02T12:07:33Z</dcterms:created>
  <dcterms:modified xsi:type="dcterms:W3CDTF">2018-08-06T03:07:52Z</dcterms:modified>
</cp:coreProperties>
</file>